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 Bold" panose="020B0604020202020204" charset="0"/>
      <p:regular r:id="rId14"/>
    </p:embeddedFont>
    <p:embeddedFont>
      <p:font typeface="Cooper Hewitt Bold" panose="020B0604020202020204" charset="0"/>
      <p:regular r:id="rId15"/>
    </p:embeddedFont>
    <p:embeddedFont>
      <p:font typeface="Roboto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580" y="-159296"/>
            <a:ext cx="18745160" cy="11196361"/>
          </a:xfrm>
          <a:custGeom>
            <a:avLst/>
            <a:gdLst/>
            <a:ahLst/>
            <a:cxnLst/>
            <a:rect l="l" t="t" r="r" b="b"/>
            <a:pathLst>
              <a:path w="18745160" h="11196361">
                <a:moveTo>
                  <a:pt x="0" y="0"/>
                </a:moveTo>
                <a:lnTo>
                  <a:pt x="18745160" y="0"/>
                </a:lnTo>
                <a:lnTo>
                  <a:pt x="18745160" y="11196361"/>
                </a:lnTo>
                <a:lnTo>
                  <a:pt x="0" y="11196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72" b="-57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426410" y="-1548127"/>
            <a:ext cx="29383295" cy="11835127"/>
          </a:xfrm>
          <a:custGeom>
            <a:avLst/>
            <a:gdLst/>
            <a:ahLst/>
            <a:cxnLst/>
            <a:rect l="l" t="t" r="r" b="b"/>
            <a:pathLst>
              <a:path w="29383295" h="11835127">
                <a:moveTo>
                  <a:pt x="0" y="0"/>
                </a:moveTo>
                <a:lnTo>
                  <a:pt x="29383296" y="0"/>
                </a:lnTo>
                <a:lnTo>
                  <a:pt x="29383296" y="11835127"/>
                </a:lnTo>
                <a:lnTo>
                  <a:pt x="0" y="1183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02" t="-24857" b="-248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49174" y="-8404177"/>
            <a:ext cx="18865754" cy="18865754"/>
          </a:xfrm>
          <a:custGeom>
            <a:avLst/>
            <a:gdLst/>
            <a:ahLst/>
            <a:cxnLst/>
            <a:rect l="l" t="t" r="r" b="b"/>
            <a:pathLst>
              <a:path w="18865754" h="18865754">
                <a:moveTo>
                  <a:pt x="0" y="0"/>
                </a:moveTo>
                <a:lnTo>
                  <a:pt x="18865754" y="0"/>
                </a:lnTo>
                <a:lnTo>
                  <a:pt x="18865754" y="18865754"/>
                </a:lnTo>
                <a:lnTo>
                  <a:pt x="0" y="1886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259468" y="-1182151"/>
            <a:ext cx="0" cy="6492240"/>
          </a:xfrm>
          <a:prstGeom prst="line">
            <a:avLst/>
          </a:prstGeom>
          <a:ln w="38100" cap="flat">
            <a:solidFill>
              <a:srgbClr val="07F2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7028532" y="4976911"/>
            <a:ext cx="0" cy="6492240"/>
          </a:xfrm>
          <a:prstGeom prst="line">
            <a:avLst/>
          </a:prstGeom>
          <a:ln w="38100" cap="flat">
            <a:solidFill>
              <a:srgbClr val="07F2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-228580" y="9229725"/>
            <a:ext cx="7795058" cy="19050"/>
          </a:xfrm>
          <a:prstGeom prst="line">
            <a:avLst/>
          </a:prstGeom>
          <a:ln w="38100" cap="flat">
            <a:solidFill>
              <a:srgbClr val="07F2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10721522" y="1038225"/>
            <a:ext cx="7795058" cy="19050"/>
          </a:xfrm>
          <a:prstGeom prst="line">
            <a:avLst/>
          </a:prstGeom>
          <a:ln w="38100" cap="flat">
            <a:solidFill>
              <a:srgbClr val="07F2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10567" y="2803496"/>
            <a:ext cx="12266865" cy="586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839"/>
              </a:lnSpc>
              <a:spcBef>
                <a:spcPct val="0"/>
              </a:spcBef>
            </a:pPr>
            <a:r>
              <a:rPr lang="en-US" sz="10599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T</a:t>
            </a:r>
            <a:r>
              <a:rPr lang="en-US" sz="10599" b="1" u="none" strike="noStrik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ITANIC ANALYSIS DASHBOARD</a:t>
            </a:r>
          </a:p>
          <a:p>
            <a:pPr marL="0" lvl="0" indent="0" algn="ctr">
              <a:lnSpc>
                <a:spcPts val="14839"/>
              </a:lnSpc>
              <a:spcBef>
                <a:spcPct val="0"/>
              </a:spcBef>
            </a:pPr>
            <a:endParaRPr lang="en-US" sz="10599" b="1" u="none" strike="noStrike">
              <a:solidFill>
                <a:srgbClr val="FFFFFF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125" y="2022058"/>
            <a:ext cx="6089445" cy="1543050"/>
            <a:chOff x="0" y="0"/>
            <a:chExt cx="160380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3805" cy="406400"/>
            </a:xfrm>
            <a:custGeom>
              <a:avLst/>
              <a:gdLst/>
              <a:ahLst/>
              <a:cxnLst/>
              <a:rect l="l" t="t" r="r" b="b"/>
              <a:pathLst>
                <a:path w="1603805" h="406400">
                  <a:moveTo>
                    <a:pt x="64840" y="0"/>
                  </a:moveTo>
                  <a:lnTo>
                    <a:pt x="1538965" y="0"/>
                  </a:lnTo>
                  <a:cubicBezTo>
                    <a:pt x="1556161" y="0"/>
                    <a:pt x="1572654" y="6831"/>
                    <a:pt x="1584813" y="18991"/>
                  </a:cubicBezTo>
                  <a:cubicBezTo>
                    <a:pt x="1596973" y="31151"/>
                    <a:pt x="1603805" y="47643"/>
                    <a:pt x="1603805" y="64840"/>
                  </a:cubicBezTo>
                  <a:lnTo>
                    <a:pt x="1603805" y="341560"/>
                  </a:lnTo>
                  <a:cubicBezTo>
                    <a:pt x="1603805" y="377370"/>
                    <a:pt x="1574775" y="406400"/>
                    <a:pt x="1538965" y="406400"/>
                  </a:cubicBezTo>
                  <a:lnTo>
                    <a:pt x="64840" y="406400"/>
                  </a:lnTo>
                  <a:cubicBezTo>
                    <a:pt x="47643" y="406400"/>
                    <a:pt x="31151" y="399569"/>
                    <a:pt x="18991" y="387409"/>
                  </a:cubicBezTo>
                  <a:cubicBezTo>
                    <a:pt x="6831" y="375249"/>
                    <a:pt x="0" y="358757"/>
                    <a:pt x="0" y="341560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1B3E8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0380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19510" y="220782"/>
            <a:ext cx="13569526" cy="9447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1">
                <a:solidFill>
                  <a:srgbClr val="2E3192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Filters and Interaction</a:t>
            </a:r>
          </a:p>
          <a:p>
            <a:pPr algn="ctr">
              <a:lnSpc>
                <a:spcPts val="7420"/>
              </a:lnSpc>
            </a:pPr>
            <a:endParaRPr lang="en-US" sz="5300" b="1">
              <a:solidFill>
                <a:srgbClr val="2E3192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  <a:p>
            <a:pPr algn="l">
              <a:lnSpc>
                <a:spcPts val="7280"/>
              </a:lnSpc>
            </a:pPr>
            <a:r>
              <a:rPr lang="en-US" sz="5200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Interactive filters:</a:t>
            </a:r>
          </a:p>
          <a:p>
            <a:pPr algn="ctr">
              <a:lnSpc>
                <a:spcPts val="7420"/>
              </a:lnSpc>
            </a:pPr>
            <a:endParaRPr lang="en-US" sz="5200" b="1">
              <a:solidFill>
                <a:srgbClr val="FFFFFF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  <a:p>
            <a:pPr algn="ctr">
              <a:lnSpc>
                <a:spcPts val="7420"/>
              </a:lnSpc>
            </a:pPr>
            <a:endParaRPr lang="en-US" sz="5200" b="1">
              <a:solidFill>
                <a:srgbClr val="FFFFFF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  <a:p>
            <a:pPr algn="ctr">
              <a:lnSpc>
                <a:spcPts val="7420"/>
              </a:lnSpc>
            </a:pPr>
            <a:endParaRPr lang="en-US" sz="5200" b="1">
              <a:solidFill>
                <a:srgbClr val="FFFFFF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  <a:p>
            <a:pPr algn="ctr">
              <a:lnSpc>
                <a:spcPts val="7420"/>
              </a:lnSpc>
            </a:pPr>
            <a:endParaRPr lang="en-US" sz="5200" b="1">
              <a:solidFill>
                <a:srgbClr val="FFFFFF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  <a:p>
            <a:pPr algn="ctr">
              <a:lnSpc>
                <a:spcPts val="7420"/>
              </a:lnSpc>
            </a:pPr>
            <a:endParaRPr lang="en-US" sz="5200" b="1">
              <a:solidFill>
                <a:srgbClr val="FFFFFF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  <a:p>
            <a:pPr algn="ctr">
              <a:lnSpc>
                <a:spcPts val="7420"/>
              </a:lnSpc>
            </a:pPr>
            <a:endParaRPr lang="en-US" sz="5200" b="1">
              <a:solidFill>
                <a:srgbClr val="FFFFFF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  <a:p>
            <a:pPr algn="ctr">
              <a:lnSpc>
                <a:spcPts val="7420"/>
              </a:lnSpc>
            </a:pPr>
            <a:r>
              <a:rPr lang="en-US" sz="5300" b="1">
                <a:solidFill>
                  <a:srgbClr val="2E3192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     Enables customized exploration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1010172" y="667833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6647349" y="8457446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614261" y="618552"/>
            <a:ext cx="833943" cy="820296"/>
          </a:xfrm>
          <a:custGeom>
            <a:avLst/>
            <a:gdLst/>
            <a:ahLst/>
            <a:cxnLst/>
            <a:rect l="l" t="t" r="r" b="b"/>
            <a:pathLst>
              <a:path w="833943" h="820296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709397" y="3901294"/>
            <a:ext cx="6869207" cy="385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l">
              <a:lnSpc>
                <a:spcPts val="7699"/>
              </a:lnSpc>
              <a:buFont typeface="Arial"/>
              <a:buChar char="•"/>
            </a:pPr>
            <a:r>
              <a:rPr lang="en-US" sz="5499" b="1">
                <a:solidFill>
                  <a:srgbClr val="2D8BBA"/>
                </a:solidFill>
                <a:latin typeface="Roboto Bold"/>
                <a:ea typeface="Roboto Bold"/>
                <a:cs typeface="Roboto Bold"/>
                <a:sym typeface="Roboto Bold"/>
              </a:rPr>
              <a:t>Survival status</a:t>
            </a:r>
          </a:p>
          <a:p>
            <a:pPr marL="1187449" lvl="1" indent="-593725" algn="l">
              <a:lnSpc>
                <a:spcPts val="7699"/>
              </a:lnSpc>
              <a:buFont typeface="Arial"/>
              <a:buChar char="•"/>
            </a:pPr>
            <a:r>
              <a:rPr lang="en-US" sz="5499" b="1">
                <a:solidFill>
                  <a:srgbClr val="2D8BBA"/>
                </a:solidFill>
                <a:latin typeface="Roboto Bold"/>
                <a:ea typeface="Roboto Bold"/>
                <a:cs typeface="Roboto Bold"/>
                <a:sym typeface="Roboto Bold"/>
              </a:rPr>
              <a:t>Gender</a:t>
            </a:r>
          </a:p>
          <a:p>
            <a:pPr marL="1187449" lvl="1" indent="-593725" algn="l">
              <a:lnSpc>
                <a:spcPts val="7699"/>
              </a:lnSpc>
              <a:buFont typeface="Arial"/>
              <a:buChar char="•"/>
            </a:pPr>
            <a:r>
              <a:rPr lang="en-US" sz="5499" b="1">
                <a:solidFill>
                  <a:srgbClr val="2D8BBA"/>
                </a:solidFill>
                <a:latin typeface="Roboto Bold"/>
                <a:ea typeface="Roboto Bold"/>
                <a:cs typeface="Roboto Bold"/>
                <a:sym typeface="Roboto Bold"/>
              </a:rPr>
              <a:t>Embarkation Port</a:t>
            </a:r>
          </a:p>
          <a:p>
            <a:pPr marL="1187449" lvl="1" indent="-593725" algn="l">
              <a:lnSpc>
                <a:spcPts val="7699"/>
              </a:lnSpc>
              <a:buFont typeface="Arial"/>
              <a:buChar char="•"/>
            </a:pPr>
            <a:r>
              <a:rPr lang="en-US" sz="5499" b="1">
                <a:solidFill>
                  <a:srgbClr val="2D8BBA"/>
                </a:solidFill>
                <a:latin typeface="Roboto Bold"/>
                <a:ea typeface="Roboto Bold"/>
                <a:cs typeface="Roboto Bold"/>
                <a:sym typeface="Roboto Bold"/>
              </a:rPr>
              <a:t>Age Group</a:t>
            </a:r>
          </a:p>
        </p:txBody>
      </p:sp>
      <p:sp>
        <p:nvSpPr>
          <p:cNvPr id="12" name="Freeform 5"/>
          <p:cNvSpPr/>
          <p:nvPr/>
        </p:nvSpPr>
        <p:spPr>
          <a:xfrm>
            <a:off x="381000" y="5257365"/>
            <a:ext cx="3171824" cy="3171824"/>
          </a:xfrm>
          <a:custGeom>
            <a:avLst/>
            <a:gdLst/>
            <a:ahLst/>
            <a:cxnLst/>
            <a:rect l="l" t="t" r="r" b="b"/>
            <a:pathLst>
              <a:path w="3171824" h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2725FCC2-7ADD-2EDA-2FBD-58514EADE492}"/>
              </a:ext>
            </a:extLst>
          </p:cNvPr>
          <p:cNvSpPr/>
          <p:nvPr/>
        </p:nvSpPr>
        <p:spPr>
          <a:xfrm>
            <a:off x="13859408" y="2121183"/>
            <a:ext cx="3171824" cy="3171824"/>
          </a:xfrm>
          <a:custGeom>
            <a:avLst/>
            <a:gdLst/>
            <a:ahLst/>
            <a:cxnLst/>
            <a:rect l="l" t="t" r="r" b="b"/>
            <a:pathLst>
              <a:path w="3171824" h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52528" y="2047523"/>
            <a:ext cx="3480704" cy="6147911"/>
            <a:chOff x="0" y="0"/>
            <a:chExt cx="812800" cy="14356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35635"/>
            </a:xfrm>
            <a:custGeom>
              <a:avLst/>
              <a:gdLst/>
              <a:ahLst/>
              <a:cxnLst/>
              <a:rect l="l" t="t" r="r" b="b"/>
              <a:pathLst>
                <a:path w="812800" h="1435635">
                  <a:moveTo>
                    <a:pt x="62279" y="0"/>
                  </a:moveTo>
                  <a:lnTo>
                    <a:pt x="750521" y="0"/>
                  </a:lnTo>
                  <a:cubicBezTo>
                    <a:pt x="784917" y="0"/>
                    <a:pt x="812800" y="27883"/>
                    <a:pt x="812800" y="62279"/>
                  </a:cubicBezTo>
                  <a:lnTo>
                    <a:pt x="812800" y="1373357"/>
                  </a:lnTo>
                  <a:cubicBezTo>
                    <a:pt x="812800" y="1389874"/>
                    <a:pt x="806239" y="1405715"/>
                    <a:pt x="794559" y="1417394"/>
                  </a:cubicBezTo>
                  <a:cubicBezTo>
                    <a:pt x="782879" y="1429074"/>
                    <a:pt x="767039" y="1435635"/>
                    <a:pt x="750521" y="1435635"/>
                  </a:cubicBezTo>
                  <a:lnTo>
                    <a:pt x="62279" y="1435635"/>
                  </a:lnTo>
                  <a:cubicBezTo>
                    <a:pt x="27883" y="1435635"/>
                    <a:pt x="0" y="1407752"/>
                    <a:pt x="0" y="1373357"/>
                  </a:cubicBezTo>
                  <a:lnTo>
                    <a:pt x="0" y="62279"/>
                  </a:lnTo>
                  <a:cubicBezTo>
                    <a:pt x="0" y="27883"/>
                    <a:pt x="27883" y="0"/>
                    <a:pt x="62279" y="0"/>
                  </a:cubicBez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47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74633" y="2173623"/>
            <a:ext cx="4316874" cy="5917197"/>
            <a:chOff x="0" y="0"/>
            <a:chExt cx="59297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2976" cy="812800"/>
            </a:xfrm>
            <a:custGeom>
              <a:avLst/>
              <a:gdLst/>
              <a:ahLst/>
              <a:cxnLst/>
              <a:rect l="l" t="t" r="r" b="b"/>
              <a:pathLst>
                <a:path w="592976" h="812800">
                  <a:moveTo>
                    <a:pt x="50215" y="0"/>
                  </a:moveTo>
                  <a:lnTo>
                    <a:pt x="542760" y="0"/>
                  </a:lnTo>
                  <a:cubicBezTo>
                    <a:pt x="570494" y="0"/>
                    <a:pt x="592976" y="22482"/>
                    <a:pt x="592976" y="50215"/>
                  </a:cubicBezTo>
                  <a:lnTo>
                    <a:pt x="592976" y="762585"/>
                  </a:lnTo>
                  <a:cubicBezTo>
                    <a:pt x="592976" y="775902"/>
                    <a:pt x="587685" y="788675"/>
                    <a:pt x="578268" y="798092"/>
                  </a:cubicBezTo>
                  <a:cubicBezTo>
                    <a:pt x="568851" y="807509"/>
                    <a:pt x="556078" y="812800"/>
                    <a:pt x="542760" y="812800"/>
                  </a:cubicBezTo>
                  <a:lnTo>
                    <a:pt x="50215" y="812800"/>
                  </a:lnTo>
                  <a:cubicBezTo>
                    <a:pt x="22482" y="812800"/>
                    <a:pt x="0" y="790318"/>
                    <a:pt x="0" y="762585"/>
                  </a:cubicBezTo>
                  <a:lnTo>
                    <a:pt x="0" y="50215"/>
                  </a:lnTo>
                  <a:cubicBezTo>
                    <a:pt x="0" y="22482"/>
                    <a:pt x="22482" y="0"/>
                    <a:pt x="50215" y="0"/>
                  </a:cubicBezTo>
                  <a:close/>
                </a:path>
              </a:pathLst>
            </a:custGeom>
            <a:blipFill>
              <a:blip r:embed="rId2"/>
              <a:stretch>
                <a:fillRect l="-7714" r="-77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010172" y="667833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6647349" y="8457446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614261" y="618552"/>
            <a:ext cx="833943" cy="820296"/>
          </a:xfrm>
          <a:custGeom>
            <a:avLst/>
            <a:gdLst/>
            <a:ahLst/>
            <a:cxnLst/>
            <a:rect l="l" t="t" r="r" b="b"/>
            <a:pathLst>
              <a:path w="833943" h="820296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910333" y="904875"/>
            <a:ext cx="6467334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 b="1">
                <a:solidFill>
                  <a:srgbClr val="084F6A"/>
                </a:solidFill>
                <a:latin typeface="Roboto Bold"/>
                <a:ea typeface="Roboto Bold"/>
                <a:cs typeface="Roboto Bold"/>
                <a:sym typeface="Roboto Bold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3237632"/>
            <a:ext cx="11252528" cy="426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8977" lvl="1" indent="-439489" algn="l">
              <a:lnSpc>
                <a:spcPts val="5699"/>
              </a:lnSpc>
              <a:buFont typeface="Arial"/>
              <a:buChar char="•"/>
            </a:pPr>
            <a:r>
              <a:rPr lang="en-US" sz="4071" b="1">
                <a:solidFill>
                  <a:srgbClr val="1B3E8F"/>
                </a:solidFill>
                <a:latin typeface="Roboto Bold"/>
                <a:ea typeface="Roboto Bold"/>
                <a:cs typeface="Roboto Bold"/>
                <a:sym typeface="Roboto Bold"/>
              </a:rPr>
              <a:t>Dashboard highlights key survival trends</a:t>
            </a:r>
          </a:p>
          <a:p>
            <a:pPr marL="878977" lvl="1" indent="-439489" algn="l">
              <a:lnSpc>
                <a:spcPts val="5699"/>
              </a:lnSpc>
              <a:buFont typeface="Arial"/>
              <a:buChar char="•"/>
            </a:pPr>
            <a:r>
              <a:rPr lang="en-US" sz="4071" b="1">
                <a:solidFill>
                  <a:srgbClr val="1B3E8F"/>
                </a:solidFill>
                <a:latin typeface="Roboto Bold"/>
                <a:ea typeface="Roboto Bold"/>
                <a:cs typeface="Roboto Bold"/>
                <a:sym typeface="Roboto Bold"/>
              </a:rPr>
              <a:t>Age, gender, port, and family size all influenced outcomes</a:t>
            </a:r>
          </a:p>
          <a:p>
            <a:pPr marL="878977" lvl="1" indent="-439489" algn="l">
              <a:lnSpc>
                <a:spcPts val="5699"/>
              </a:lnSpc>
              <a:buFont typeface="Arial"/>
              <a:buChar char="•"/>
            </a:pPr>
            <a:r>
              <a:rPr lang="en-US" sz="4071" b="1">
                <a:solidFill>
                  <a:srgbClr val="1B3E8F"/>
                </a:solidFill>
                <a:latin typeface="Roboto Bold"/>
                <a:ea typeface="Roboto Bold"/>
                <a:cs typeface="Roboto Bold"/>
                <a:sym typeface="Roboto Bold"/>
              </a:rPr>
              <a:t>Tool is valuable for historical insights and decision-making models</a:t>
            </a:r>
          </a:p>
          <a:p>
            <a:pPr algn="ctr">
              <a:lnSpc>
                <a:spcPts val="5699"/>
              </a:lnSpc>
            </a:pPr>
            <a:endParaRPr lang="en-US" sz="4071" b="1">
              <a:solidFill>
                <a:srgbClr val="1B3E8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3925" y="2914178"/>
            <a:ext cx="18835851" cy="5450927"/>
            <a:chOff x="0" y="0"/>
            <a:chExt cx="4960883" cy="14356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0882" cy="1435635"/>
            </a:xfrm>
            <a:custGeom>
              <a:avLst/>
              <a:gdLst/>
              <a:ahLst/>
              <a:cxnLst/>
              <a:rect l="l" t="t" r="r" b="b"/>
              <a:pathLst>
                <a:path w="4960882" h="1435635">
                  <a:moveTo>
                    <a:pt x="11509" y="0"/>
                  </a:moveTo>
                  <a:lnTo>
                    <a:pt x="4949374" y="0"/>
                  </a:lnTo>
                  <a:cubicBezTo>
                    <a:pt x="4955730" y="0"/>
                    <a:pt x="4960882" y="5153"/>
                    <a:pt x="4960882" y="11509"/>
                  </a:cubicBezTo>
                  <a:lnTo>
                    <a:pt x="4960882" y="1424127"/>
                  </a:lnTo>
                  <a:cubicBezTo>
                    <a:pt x="4960882" y="1427179"/>
                    <a:pt x="4959670" y="1430106"/>
                    <a:pt x="4957512" y="1432264"/>
                  </a:cubicBezTo>
                  <a:cubicBezTo>
                    <a:pt x="4955353" y="1434423"/>
                    <a:pt x="4952426" y="1435635"/>
                    <a:pt x="4949374" y="1435635"/>
                  </a:cubicBezTo>
                  <a:lnTo>
                    <a:pt x="11509" y="1435635"/>
                  </a:lnTo>
                  <a:cubicBezTo>
                    <a:pt x="5153" y="1435635"/>
                    <a:pt x="0" y="1430483"/>
                    <a:pt x="0" y="1424127"/>
                  </a:cubicBezTo>
                  <a:lnTo>
                    <a:pt x="0" y="11509"/>
                  </a:lnTo>
                  <a:cubicBezTo>
                    <a:pt x="0" y="5153"/>
                    <a:pt x="5153" y="0"/>
                    <a:pt x="11509" y="0"/>
                  </a:cubicBez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60883" cy="147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267414" y="2914178"/>
            <a:ext cx="6995160" cy="5450927"/>
            <a:chOff x="0" y="0"/>
            <a:chExt cx="812800" cy="6333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33368"/>
            </a:xfrm>
            <a:custGeom>
              <a:avLst/>
              <a:gdLst/>
              <a:ahLst/>
              <a:cxnLst/>
              <a:rect l="l" t="t" r="r" b="b"/>
              <a:pathLst>
                <a:path w="812800" h="633368">
                  <a:moveTo>
                    <a:pt x="609600" y="0"/>
                  </a:moveTo>
                  <a:lnTo>
                    <a:pt x="0" y="0"/>
                  </a:lnTo>
                  <a:lnTo>
                    <a:pt x="203200" y="633368"/>
                  </a:lnTo>
                  <a:lnTo>
                    <a:pt x="812800" y="633368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l="-18403" r="-184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812043" y="2914178"/>
            <a:ext cx="6944837" cy="5490714"/>
            <a:chOff x="0" y="0"/>
            <a:chExt cx="812800" cy="642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42614"/>
            </a:xfrm>
            <a:custGeom>
              <a:avLst/>
              <a:gdLst/>
              <a:ahLst/>
              <a:cxnLst/>
              <a:rect l="l" t="t" r="r" b="b"/>
              <a:pathLst>
                <a:path w="812800" h="642614">
                  <a:moveTo>
                    <a:pt x="609600" y="0"/>
                  </a:moveTo>
                  <a:lnTo>
                    <a:pt x="0" y="0"/>
                  </a:lnTo>
                  <a:lnTo>
                    <a:pt x="203200" y="642614"/>
                  </a:lnTo>
                  <a:lnTo>
                    <a:pt x="812800" y="642614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3"/>
              <a:stretch>
                <a:fillRect l="-7656" r="-76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105418" y="1163975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16742595" y="8953588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797735" y="4201819"/>
            <a:ext cx="8944318" cy="232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24"/>
              </a:lnSpc>
            </a:pPr>
            <a:r>
              <a:rPr lang="en-US" sz="11660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10172" y="667833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564468" y="2203099"/>
            <a:ext cx="3632343" cy="6415748"/>
            <a:chOff x="0" y="0"/>
            <a:chExt cx="812800" cy="14356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435635"/>
            </a:xfrm>
            <a:custGeom>
              <a:avLst/>
              <a:gdLst/>
              <a:ahLst/>
              <a:cxnLst/>
              <a:rect l="l" t="t" r="r" b="b"/>
              <a:pathLst>
                <a:path w="812800" h="1435635">
                  <a:moveTo>
                    <a:pt x="59679" y="0"/>
                  </a:moveTo>
                  <a:lnTo>
                    <a:pt x="753121" y="0"/>
                  </a:lnTo>
                  <a:cubicBezTo>
                    <a:pt x="768949" y="0"/>
                    <a:pt x="784129" y="6288"/>
                    <a:pt x="795320" y="17480"/>
                  </a:cubicBezTo>
                  <a:cubicBezTo>
                    <a:pt x="806512" y="28671"/>
                    <a:pt x="812800" y="43851"/>
                    <a:pt x="812800" y="59679"/>
                  </a:cubicBezTo>
                  <a:lnTo>
                    <a:pt x="812800" y="1375957"/>
                  </a:lnTo>
                  <a:cubicBezTo>
                    <a:pt x="812800" y="1391784"/>
                    <a:pt x="806512" y="1406964"/>
                    <a:pt x="795320" y="1418156"/>
                  </a:cubicBezTo>
                  <a:cubicBezTo>
                    <a:pt x="784129" y="1429348"/>
                    <a:pt x="768949" y="1435635"/>
                    <a:pt x="753121" y="1435635"/>
                  </a:cubicBezTo>
                  <a:lnTo>
                    <a:pt x="59679" y="1435635"/>
                  </a:lnTo>
                  <a:cubicBezTo>
                    <a:pt x="43851" y="1435635"/>
                    <a:pt x="28671" y="1429348"/>
                    <a:pt x="17480" y="1418156"/>
                  </a:cubicBezTo>
                  <a:cubicBezTo>
                    <a:pt x="6288" y="1406964"/>
                    <a:pt x="0" y="1391784"/>
                    <a:pt x="0" y="1375957"/>
                  </a:cubicBezTo>
                  <a:lnTo>
                    <a:pt x="0" y="59679"/>
                  </a:lnTo>
                  <a:cubicBezTo>
                    <a:pt x="0" y="43851"/>
                    <a:pt x="6288" y="28671"/>
                    <a:pt x="17480" y="17480"/>
                  </a:cubicBezTo>
                  <a:cubicBezTo>
                    <a:pt x="28671" y="6288"/>
                    <a:pt x="43851" y="0"/>
                    <a:pt x="59679" y="0"/>
                  </a:cubicBez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147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09320" y="2323481"/>
            <a:ext cx="4504941" cy="6174984"/>
            <a:chOff x="0" y="0"/>
            <a:chExt cx="59297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2976" cy="812800"/>
            </a:xfrm>
            <a:custGeom>
              <a:avLst/>
              <a:gdLst/>
              <a:ahLst/>
              <a:cxnLst/>
              <a:rect l="l" t="t" r="r" b="b"/>
              <a:pathLst>
                <a:path w="592976" h="812800">
                  <a:moveTo>
                    <a:pt x="48119" y="0"/>
                  </a:moveTo>
                  <a:lnTo>
                    <a:pt x="544857" y="0"/>
                  </a:lnTo>
                  <a:cubicBezTo>
                    <a:pt x="557619" y="0"/>
                    <a:pt x="569858" y="5070"/>
                    <a:pt x="578882" y="14094"/>
                  </a:cubicBezTo>
                  <a:cubicBezTo>
                    <a:pt x="587906" y="23118"/>
                    <a:pt x="592976" y="35357"/>
                    <a:pt x="592976" y="48119"/>
                  </a:cubicBezTo>
                  <a:lnTo>
                    <a:pt x="592976" y="764681"/>
                  </a:lnTo>
                  <a:cubicBezTo>
                    <a:pt x="592976" y="777443"/>
                    <a:pt x="587906" y="789682"/>
                    <a:pt x="578882" y="798706"/>
                  </a:cubicBezTo>
                  <a:cubicBezTo>
                    <a:pt x="569858" y="807730"/>
                    <a:pt x="557619" y="812800"/>
                    <a:pt x="544857" y="812800"/>
                  </a:cubicBezTo>
                  <a:lnTo>
                    <a:pt x="48119" y="812800"/>
                  </a:lnTo>
                  <a:cubicBezTo>
                    <a:pt x="35357" y="812800"/>
                    <a:pt x="23118" y="807730"/>
                    <a:pt x="14094" y="798706"/>
                  </a:cubicBezTo>
                  <a:cubicBezTo>
                    <a:pt x="5070" y="789682"/>
                    <a:pt x="0" y="777443"/>
                    <a:pt x="0" y="764681"/>
                  </a:cubicBezTo>
                  <a:lnTo>
                    <a:pt x="0" y="48119"/>
                  </a:lnTo>
                  <a:cubicBezTo>
                    <a:pt x="0" y="35357"/>
                    <a:pt x="5070" y="23118"/>
                    <a:pt x="14094" y="14094"/>
                  </a:cubicBezTo>
                  <a:cubicBezTo>
                    <a:pt x="23118" y="5070"/>
                    <a:pt x="35357" y="0"/>
                    <a:pt x="48119" y="0"/>
                  </a:cubicBezTo>
                  <a:close/>
                </a:path>
              </a:pathLst>
            </a:custGeom>
            <a:blipFill>
              <a:blip r:embed="rId4"/>
              <a:stretch>
                <a:fillRect l="-14264" r="-856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6647349" y="8457446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124366" y="943894"/>
            <a:ext cx="10110777" cy="125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 b="1">
                <a:solidFill>
                  <a:srgbClr val="2E3192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Titanic Analysis Dashboard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8454" y="3455075"/>
            <a:ext cx="12102393" cy="246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44"/>
              </a:lnSpc>
            </a:pPr>
            <a:r>
              <a:rPr lang="en-US" sz="5345" b="1">
                <a:solidFill>
                  <a:srgbClr val="2D8BBA"/>
                </a:solidFill>
                <a:latin typeface="Roboto Bold"/>
                <a:ea typeface="Roboto Bold"/>
                <a:cs typeface="Roboto Bold"/>
                <a:sym typeface="Roboto Bold"/>
              </a:rPr>
              <a:t>Subtitle: Insights into Passenger Demographics and Survival</a:t>
            </a:r>
          </a:p>
          <a:p>
            <a:pPr algn="l">
              <a:lnSpc>
                <a:spcPts val="4157"/>
              </a:lnSpc>
            </a:pPr>
            <a:endParaRPr lang="en-US" sz="5345" b="1">
              <a:solidFill>
                <a:srgbClr val="2D8BBA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614261" y="618552"/>
            <a:ext cx="833943" cy="820296"/>
          </a:xfrm>
          <a:custGeom>
            <a:avLst/>
            <a:gdLst/>
            <a:ahLst/>
            <a:cxnLst/>
            <a:rect l="l" t="t" r="r" b="b"/>
            <a:pathLst>
              <a:path w="833943" h="820296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03718" y="6477380"/>
            <a:ext cx="10760750" cy="88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0"/>
              </a:lnSpc>
              <a:spcBef>
                <a:spcPct val="0"/>
              </a:spcBef>
            </a:pPr>
            <a:r>
              <a:rPr lang="en-US" sz="5093" b="1">
                <a:solidFill>
                  <a:srgbClr val="2E3192"/>
                </a:solidFill>
                <a:latin typeface="Roboto Bold"/>
                <a:ea typeface="Roboto Bold"/>
                <a:cs typeface="Roboto Bold"/>
                <a:sym typeface="Roboto Bold"/>
              </a:rPr>
              <a:t>Presented by: Kareem Khaled Helmy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075611"/>
            <a:ext cx="11682858" cy="4269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8666" lvl="1" indent="-434333" algn="l">
              <a:lnSpc>
                <a:spcPts val="5632"/>
              </a:lnSpc>
              <a:buFont typeface="Arial"/>
              <a:buChar char="•"/>
            </a:pPr>
            <a:r>
              <a:rPr lang="en-US" sz="4023" b="1">
                <a:solidFill>
                  <a:srgbClr val="084F6A"/>
                </a:solidFill>
                <a:latin typeface="Roboto Bold"/>
                <a:ea typeface="Roboto Bold"/>
                <a:cs typeface="Roboto Bold"/>
                <a:sym typeface="Roboto Bold"/>
              </a:rPr>
              <a:t>Analyze 1,000 Titanic passengers</a:t>
            </a:r>
          </a:p>
          <a:p>
            <a:pPr algn="l">
              <a:lnSpc>
                <a:spcPts val="5632"/>
              </a:lnSpc>
            </a:pPr>
            <a:endParaRPr lang="en-US" sz="4023" b="1">
              <a:solidFill>
                <a:srgbClr val="084F6A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868666" lvl="1" indent="-434333" algn="l">
              <a:lnSpc>
                <a:spcPts val="5632"/>
              </a:lnSpc>
              <a:buFont typeface="Arial"/>
              <a:buChar char="•"/>
            </a:pPr>
            <a:r>
              <a:rPr lang="en-US" sz="4023" b="1">
                <a:solidFill>
                  <a:srgbClr val="084F6A"/>
                </a:solidFill>
                <a:latin typeface="Roboto Bold"/>
                <a:ea typeface="Roboto Bold"/>
                <a:cs typeface="Roboto Bold"/>
                <a:sym typeface="Roboto Bold"/>
              </a:rPr>
              <a:t>Key metrics: survival, age, gender, family size, and embarkation point</a:t>
            </a:r>
          </a:p>
          <a:p>
            <a:pPr algn="l">
              <a:lnSpc>
                <a:spcPts val="5632"/>
              </a:lnSpc>
            </a:pPr>
            <a:endParaRPr lang="en-US" sz="4023" b="1">
              <a:solidFill>
                <a:srgbClr val="084F6A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868666" lvl="1" indent="-434333" algn="l">
              <a:lnSpc>
                <a:spcPts val="5632"/>
              </a:lnSpc>
              <a:buFont typeface="Arial"/>
              <a:buChar char="•"/>
            </a:pPr>
            <a:r>
              <a:rPr lang="en-US" sz="4023" b="1">
                <a:solidFill>
                  <a:srgbClr val="084F6A"/>
                </a:solidFill>
                <a:latin typeface="Roboto Bold"/>
                <a:ea typeface="Roboto Bold"/>
                <a:cs typeface="Roboto Bold"/>
                <a:sym typeface="Roboto Bold"/>
              </a:rPr>
              <a:t>Visual, interactive dashboard for deep insights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1010172" y="667833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448203" y="0"/>
            <a:ext cx="833943" cy="820296"/>
          </a:xfrm>
          <a:custGeom>
            <a:avLst/>
            <a:gdLst/>
            <a:ahLst/>
            <a:cxnLst/>
            <a:rect l="l" t="t" r="r" b="b"/>
            <a:pathLst>
              <a:path w="833943" h="820296">
                <a:moveTo>
                  <a:pt x="0" y="0"/>
                </a:moveTo>
                <a:lnTo>
                  <a:pt x="833943" y="0"/>
                </a:lnTo>
                <a:lnTo>
                  <a:pt x="833943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00938" y="631524"/>
            <a:ext cx="6304952" cy="117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59"/>
              </a:lnSpc>
              <a:spcBef>
                <a:spcPct val="0"/>
              </a:spcBef>
            </a:pPr>
            <a:r>
              <a:rPr lang="en-US" sz="5899" b="1">
                <a:solidFill>
                  <a:srgbClr val="2B38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Ove</a:t>
            </a:r>
            <a:r>
              <a:rPr lang="en-US" sz="5899" b="1" u="none" strike="noStrike">
                <a:solidFill>
                  <a:srgbClr val="2B38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740953" y="1453743"/>
            <a:ext cx="3526766" cy="352676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388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928603" y="1038225"/>
            <a:ext cx="4359397" cy="435939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6"/>
              <a:stretch>
                <a:fillRect l="-37781" r="-377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45728" y="5287611"/>
            <a:ext cx="3526766" cy="35267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388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33378" y="4872093"/>
            <a:ext cx="4359397" cy="435939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7"/>
              <a:stretch>
                <a:fillRect l="-22926" r="-229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10172" y="667833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647349" y="8457446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14261" y="618552"/>
            <a:ext cx="833943" cy="820296"/>
          </a:xfrm>
          <a:custGeom>
            <a:avLst/>
            <a:gdLst/>
            <a:ahLst/>
            <a:cxnLst/>
            <a:rect l="l" t="t" r="r" b="b"/>
            <a:pathLst>
              <a:path w="833943" h="820296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802503" y="2185625"/>
            <a:ext cx="3755166" cy="6632688"/>
            <a:chOff x="0" y="0"/>
            <a:chExt cx="812800" cy="14356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435635"/>
            </a:xfrm>
            <a:custGeom>
              <a:avLst/>
              <a:gdLst/>
              <a:ahLst/>
              <a:cxnLst/>
              <a:rect l="l" t="t" r="r" b="b"/>
              <a:pathLst>
                <a:path w="812800" h="1435635">
                  <a:moveTo>
                    <a:pt x="57727" y="0"/>
                  </a:moveTo>
                  <a:lnTo>
                    <a:pt x="755073" y="0"/>
                  </a:lnTo>
                  <a:cubicBezTo>
                    <a:pt x="770383" y="0"/>
                    <a:pt x="785066" y="6082"/>
                    <a:pt x="795892" y="16908"/>
                  </a:cubicBezTo>
                  <a:cubicBezTo>
                    <a:pt x="806718" y="27734"/>
                    <a:pt x="812800" y="42417"/>
                    <a:pt x="812800" y="57727"/>
                  </a:cubicBezTo>
                  <a:lnTo>
                    <a:pt x="812800" y="1377908"/>
                  </a:lnTo>
                  <a:cubicBezTo>
                    <a:pt x="812800" y="1393219"/>
                    <a:pt x="806718" y="1407902"/>
                    <a:pt x="795892" y="1418727"/>
                  </a:cubicBezTo>
                  <a:cubicBezTo>
                    <a:pt x="785066" y="1429553"/>
                    <a:pt x="770383" y="1435635"/>
                    <a:pt x="755073" y="1435635"/>
                  </a:cubicBezTo>
                  <a:lnTo>
                    <a:pt x="57727" y="1435635"/>
                  </a:lnTo>
                  <a:cubicBezTo>
                    <a:pt x="42417" y="1435635"/>
                    <a:pt x="27734" y="1429553"/>
                    <a:pt x="16908" y="1418727"/>
                  </a:cubicBezTo>
                  <a:cubicBezTo>
                    <a:pt x="6082" y="1407902"/>
                    <a:pt x="0" y="1393219"/>
                    <a:pt x="0" y="1377908"/>
                  </a:cubicBezTo>
                  <a:lnTo>
                    <a:pt x="0" y="57727"/>
                  </a:lnTo>
                  <a:cubicBezTo>
                    <a:pt x="0" y="42417"/>
                    <a:pt x="6082" y="27734"/>
                    <a:pt x="16908" y="16908"/>
                  </a:cubicBezTo>
                  <a:cubicBezTo>
                    <a:pt x="27734" y="6082"/>
                    <a:pt x="42417" y="0"/>
                    <a:pt x="57727" y="0"/>
                  </a:cubicBez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47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365778" y="2321668"/>
            <a:ext cx="4657269" cy="6383782"/>
            <a:chOff x="0" y="0"/>
            <a:chExt cx="59297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2976" cy="812800"/>
            </a:xfrm>
            <a:custGeom>
              <a:avLst/>
              <a:gdLst/>
              <a:ahLst/>
              <a:cxnLst/>
              <a:rect l="l" t="t" r="r" b="b"/>
              <a:pathLst>
                <a:path w="592976" h="812800">
                  <a:moveTo>
                    <a:pt x="46545" y="0"/>
                  </a:moveTo>
                  <a:lnTo>
                    <a:pt x="546431" y="0"/>
                  </a:lnTo>
                  <a:cubicBezTo>
                    <a:pt x="558775" y="0"/>
                    <a:pt x="570614" y="4904"/>
                    <a:pt x="579343" y="13633"/>
                  </a:cubicBezTo>
                  <a:cubicBezTo>
                    <a:pt x="588072" y="22362"/>
                    <a:pt x="592976" y="34201"/>
                    <a:pt x="592976" y="46545"/>
                  </a:cubicBezTo>
                  <a:lnTo>
                    <a:pt x="592976" y="766255"/>
                  </a:lnTo>
                  <a:cubicBezTo>
                    <a:pt x="592976" y="778599"/>
                    <a:pt x="588072" y="790438"/>
                    <a:pt x="579343" y="799167"/>
                  </a:cubicBezTo>
                  <a:cubicBezTo>
                    <a:pt x="570614" y="807896"/>
                    <a:pt x="558775" y="812800"/>
                    <a:pt x="546431" y="812800"/>
                  </a:cubicBezTo>
                  <a:lnTo>
                    <a:pt x="46545" y="812800"/>
                  </a:lnTo>
                  <a:cubicBezTo>
                    <a:pt x="34201" y="812800"/>
                    <a:pt x="22362" y="807896"/>
                    <a:pt x="13633" y="799167"/>
                  </a:cubicBezTo>
                  <a:cubicBezTo>
                    <a:pt x="4904" y="790438"/>
                    <a:pt x="0" y="778599"/>
                    <a:pt x="0" y="766255"/>
                  </a:cubicBezTo>
                  <a:lnTo>
                    <a:pt x="0" y="46545"/>
                  </a:lnTo>
                  <a:cubicBezTo>
                    <a:pt x="0" y="34201"/>
                    <a:pt x="4904" y="22362"/>
                    <a:pt x="13633" y="13633"/>
                  </a:cubicBezTo>
                  <a:cubicBezTo>
                    <a:pt x="22362" y="4904"/>
                    <a:pt x="34201" y="0"/>
                    <a:pt x="46545" y="0"/>
                  </a:cubicBezTo>
                  <a:close/>
                </a:path>
              </a:pathLst>
            </a:custGeom>
            <a:blipFill>
              <a:blip r:embed="rId6"/>
              <a:stretch>
                <a:fillRect l="-1318" r="-13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07676" y="991519"/>
            <a:ext cx="10072647" cy="10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1">
                <a:solidFill>
                  <a:srgbClr val="084F6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Key Metrics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598" y="2797391"/>
            <a:ext cx="7941112" cy="505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3756" lvl="1" indent="-441878" algn="l">
              <a:lnSpc>
                <a:spcPts val="5730"/>
              </a:lnSpc>
              <a:buFont typeface="Arial"/>
              <a:buChar char="•"/>
            </a:pPr>
            <a:r>
              <a:rPr lang="en-US" sz="4093" b="1">
                <a:solidFill>
                  <a:srgbClr val="2D8BBA"/>
                </a:solidFill>
                <a:latin typeface="Roboto Bold"/>
                <a:ea typeface="Roboto Bold"/>
                <a:cs typeface="Roboto Bold"/>
                <a:sym typeface="Roboto Bold"/>
              </a:rPr>
              <a:t>Total Passengers: 1,000</a:t>
            </a:r>
          </a:p>
          <a:p>
            <a:pPr algn="l">
              <a:lnSpc>
                <a:spcPts val="5730"/>
              </a:lnSpc>
            </a:pPr>
            <a:endParaRPr lang="en-US" sz="4093" b="1">
              <a:solidFill>
                <a:srgbClr val="2D8BBA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883756" lvl="1" indent="-441878" algn="l">
              <a:lnSpc>
                <a:spcPts val="5730"/>
              </a:lnSpc>
              <a:buFont typeface="Arial"/>
              <a:buChar char="•"/>
            </a:pPr>
            <a:r>
              <a:rPr lang="en-US" sz="4093" b="1">
                <a:solidFill>
                  <a:srgbClr val="2D8BBA"/>
                </a:solidFill>
                <a:latin typeface="Roboto Bold"/>
                <a:ea typeface="Roboto Bold"/>
                <a:cs typeface="Roboto Bold"/>
                <a:sym typeface="Roboto Bold"/>
              </a:rPr>
              <a:t>Average Age: 38.5 years</a:t>
            </a:r>
          </a:p>
          <a:p>
            <a:pPr algn="l">
              <a:lnSpc>
                <a:spcPts val="5730"/>
              </a:lnSpc>
            </a:pPr>
            <a:endParaRPr lang="en-US" sz="4093" b="1">
              <a:solidFill>
                <a:srgbClr val="2D8BBA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883756" lvl="1" indent="-441878" algn="l">
              <a:lnSpc>
                <a:spcPts val="5730"/>
              </a:lnSpc>
              <a:buFont typeface="Arial"/>
              <a:buChar char="•"/>
            </a:pPr>
            <a:r>
              <a:rPr lang="en-US" sz="4093" b="1">
                <a:solidFill>
                  <a:srgbClr val="2D8BBA"/>
                </a:solidFill>
                <a:latin typeface="Roboto Bold"/>
                <a:ea typeface="Roboto Bold"/>
                <a:cs typeface="Roboto Bold"/>
                <a:sym typeface="Roboto Bold"/>
              </a:rPr>
              <a:t>Survived Passengers: 492</a:t>
            </a:r>
          </a:p>
          <a:p>
            <a:pPr algn="l">
              <a:lnSpc>
                <a:spcPts val="5730"/>
              </a:lnSpc>
            </a:pPr>
            <a:endParaRPr lang="en-US" sz="4093" b="1">
              <a:solidFill>
                <a:srgbClr val="2D8BBA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883756" lvl="1" indent="-441878" algn="l">
              <a:lnSpc>
                <a:spcPts val="5730"/>
              </a:lnSpc>
              <a:buFont typeface="Arial"/>
              <a:buChar char="•"/>
            </a:pPr>
            <a:r>
              <a:rPr lang="en-US" sz="4093" b="1">
                <a:solidFill>
                  <a:srgbClr val="2D8BBA"/>
                </a:solidFill>
                <a:latin typeface="Roboto Bold"/>
                <a:ea typeface="Roboto Bold"/>
                <a:cs typeface="Roboto Bold"/>
                <a:sym typeface="Roboto Bold"/>
              </a:rPr>
              <a:t>Not Survived Passengers: 508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10172" y="667833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811239" y="9056589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14261" y="618552"/>
            <a:ext cx="833943" cy="820296"/>
          </a:xfrm>
          <a:custGeom>
            <a:avLst/>
            <a:gdLst/>
            <a:ahLst/>
            <a:cxnLst/>
            <a:rect l="l" t="t" r="r" b="b"/>
            <a:pathLst>
              <a:path w="833943" h="820296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416476" y="1794924"/>
            <a:ext cx="9292780" cy="5532383"/>
          </a:xfrm>
          <a:custGeom>
            <a:avLst/>
            <a:gdLst/>
            <a:ahLst/>
            <a:cxnLst/>
            <a:rect l="l" t="t" r="r" b="b"/>
            <a:pathLst>
              <a:path w="9292780" h="5532383">
                <a:moveTo>
                  <a:pt x="0" y="0"/>
                </a:moveTo>
                <a:lnTo>
                  <a:pt x="9292780" y="0"/>
                </a:lnTo>
                <a:lnTo>
                  <a:pt x="9292780" y="5532383"/>
                </a:lnTo>
                <a:lnTo>
                  <a:pt x="0" y="5532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84078" y="3548090"/>
            <a:ext cx="6004536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 b="1">
                <a:solidFill>
                  <a:srgbClr val="2D8BB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Survivors: 492</a:t>
            </a:r>
          </a:p>
          <a:p>
            <a:pPr algn="l">
              <a:lnSpc>
                <a:spcPts val="7420"/>
              </a:lnSpc>
            </a:pPr>
            <a:r>
              <a:rPr lang="en-US" sz="5300" b="1">
                <a:solidFill>
                  <a:srgbClr val="2D8BB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Non-survivors: 508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4078" y="592104"/>
            <a:ext cx="9528167" cy="10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1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Survival Breakdown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4566" y="7789228"/>
            <a:ext cx="15782777" cy="911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Nearly even split, showcasing the disaster's severity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10172" y="667833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259300" y="143884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647349" y="8457446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14261" y="618552"/>
            <a:ext cx="833943" cy="820296"/>
          </a:xfrm>
          <a:custGeom>
            <a:avLst/>
            <a:gdLst/>
            <a:ahLst/>
            <a:cxnLst/>
            <a:rect l="l" t="t" r="r" b="b"/>
            <a:pathLst>
              <a:path w="833943" h="820296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736333" y="1908093"/>
            <a:ext cx="9131010" cy="5524873"/>
          </a:xfrm>
          <a:custGeom>
            <a:avLst/>
            <a:gdLst/>
            <a:ahLst/>
            <a:cxnLst/>
            <a:rect l="l" t="t" r="r" b="b"/>
            <a:pathLst>
              <a:path w="9131010" h="5524873">
                <a:moveTo>
                  <a:pt x="0" y="0"/>
                </a:moveTo>
                <a:lnTo>
                  <a:pt x="9131010" y="0"/>
                </a:lnTo>
                <a:lnTo>
                  <a:pt x="9131010" y="5524873"/>
                </a:lnTo>
                <a:lnTo>
                  <a:pt x="0" y="5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49305" y="3840509"/>
            <a:ext cx="4778332" cy="181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9"/>
              </a:lnSpc>
            </a:pPr>
            <a:r>
              <a:rPr lang="en-US" sz="4849" b="1">
                <a:solidFill>
                  <a:srgbClr val="2D8BB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Males: 263</a:t>
            </a:r>
          </a:p>
          <a:p>
            <a:pPr algn="l">
              <a:lnSpc>
                <a:spcPts val="6789"/>
              </a:lnSpc>
            </a:pPr>
            <a:r>
              <a:rPr lang="en-US" sz="4849" b="1">
                <a:solidFill>
                  <a:srgbClr val="2D8BB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Females: 229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598" y="592104"/>
            <a:ext cx="12282795" cy="10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1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Gender-Based Survival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7349" y="7501560"/>
            <a:ext cx="16873302" cy="911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More male survivors, but deeper insights needed by age group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75641" y="7688897"/>
            <a:ext cx="3106766" cy="203352"/>
          </a:xfrm>
          <a:custGeom>
            <a:avLst/>
            <a:gdLst/>
            <a:ahLst/>
            <a:cxnLst/>
            <a:rect l="l" t="t" r="r" b="b"/>
            <a:pathLst>
              <a:path w="3106766" h="203352">
                <a:moveTo>
                  <a:pt x="0" y="0"/>
                </a:moveTo>
                <a:lnTo>
                  <a:pt x="3106766" y="0"/>
                </a:lnTo>
                <a:lnTo>
                  <a:pt x="3106766" y="203352"/>
                </a:lnTo>
                <a:lnTo>
                  <a:pt x="0" y="203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17582" y="7688897"/>
            <a:ext cx="3106766" cy="203352"/>
          </a:xfrm>
          <a:custGeom>
            <a:avLst/>
            <a:gdLst/>
            <a:ahLst/>
            <a:cxnLst/>
            <a:rect l="l" t="t" r="r" b="b"/>
            <a:pathLst>
              <a:path w="3106766" h="203352">
                <a:moveTo>
                  <a:pt x="0" y="0"/>
                </a:moveTo>
                <a:lnTo>
                  <a:pt x="3106766" y="0"/>
                </a:lnTo>
                <a:lnTo>
                  <a:pt x="3106766" y="203352"/>
                </a:lnTo>
                <a:lnTo>
                  <a:pt x="0" y="203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59523" y="7688897"/>
            <a:ext cx="3106766" cy="203352"/>
          </a:xfrm>
          <a:custGeom>
            <a:avLst/>
            <a:gdLst/>
            <a:ahLst/>
            <a:cxnLst/>
            <a:rect l="l" t="t" r="r" b="b"/>
            <a:pathLst>
              <a:path w="3106766" h="203352">
                <a:moveTo>
                  <a:pt x="0" y="0"/>
                </a:moveTo>
                <a:lnTo>
                  <a:pt x="3106766" y="0"/>
                </a:lnTo>
                <a:lnTo>
                  <a:pt x="3106766" y="203352"/>
                </a:lnTo>
                <a:lnTo>
                  <a:pt x="0" y="203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010172" y="667833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68600" y="2116339"/>
            <a:ext cx="2629432" cy="2304131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6647349" y="8457446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5181" y="7022999"/>
            <a:ext cx="3171824" cy="3171824"/>
          </a:xfrm>
          <a:custGeom>
            <a:avLst/>
            <a:gdLst/>
            <a:ahLst/>
            <a:cxnLst/>
            <a:rect l="l" t="t" r="r" b="b"/>
            <a:pathLst>
              <a:path w="3171824" h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14261" y="618552"/>
            <a:ext cx="833943" cy="820296"/>
          </a:xfrm>
          <a:custGeom>
            <a:avLst/>
            <a:gdLst/>
            <a:ahLst/>
            <a:cxnLst/>
            <a:rect l="l" t="t" r="r" b="b"/>
            <a:pathLst>
              <a:path w="833943" h="820296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850466" y="1248694"/>
            <a:ext cx="6485073" cy="5391845"/>
          </a:xfrm>
          <a:custGeom>
            <a:avLst/>
            <a:gdLst/>
            <a:ahLst/>
            <a:cxnLst/>
            <a:rect l="l" t="t" r="r" b="b"/>
            <a:pathLst>
              <a:path w="6485073" h="5391845">
                <a:moveTo>
                  <a:pt x="0" y="0"/>
                </a:moveTo>
                <a:lnTo>
                  <a:pt x="6485073" y="0"/>
                </a:lnTo>
                <a:lnTo>
                  <a:pt x="6485073" y="5391844"/>
                </a:lnTo>
                <a:lnTo>
                  <a:pt x="0" y="5391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285690" y="6869138"/>
            <a:ext cx="3327702" cy="65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3817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Port Q: 183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29764" y="6869138"/>
            <a:ext cx="4726477" cy="65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3817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Port C: 156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48918" y="6869138"/>
            <a:ext cx="3775091" cy="65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3817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Port S: 153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9837" y="206489"/>
            <a:ext cx="8599408" cy="88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0"/>
              </a:lnSpc>
              <a:spcBef>
                <a:spcPct val="0"/>
              </a:spcBef>
            </a:pPr>
            <a:r>
              <a:rPr lang="en-US" sz="509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Survival by Embarkation Port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5191" y="8470096"/>
            <a:ext cx="12239863" cy="78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Queenstown (Q) had the highest survival count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10172" y="667833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647349" y="8457446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14261" y="618552"/>
            <a:ext cx="833943" cy="820296"/>
          </a:xfrm>
          <a:custGeom>
            <a:avLst/>
            <a:gdLst/>
            <a:ahLst/>
            <a:cxnLst/>
            <a:rect l="l" t="t" r="r" b="b"/>
            <a:pathLst>
              <a:path w="833943" h="820296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040295" y="2113569"/>
            <a:ext cx="8458418" cy="5771226"/>
          </a:xfrm>
          <a:custGeom>
            <a:avLst/>
            <a:gdLst/>
            <a:ahLst/>
            <a:cxnLst/>
            <a:rect l="l" t="t" r="r" b="b"/>
            <a:pathLst>
              <a:path w="8458418" h="5771226">
                <a:moveTo>
                  <a:pt x="0" y="0"/>
                </a:moveTo>
                <a:lnTo>
                  <a:pt x="8458419" y="0"/>
                </a:lnTo>
                <a:lnTo>
                  <a:pt x="8458419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3598" y="2284603"/>
            <a:ext cx="7806698" cy="560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4"/>
              </a:lnSpc>
            </a:pPr>
            <a:endParaRPr/>
          </a:p>
          <a:p>
            <a:pPr algn="l">
              <a:lnSpc>
                <a:spcPts val="4324"/>
              </a:lnSpc>
            </a:pPr>
            <a:r>
              <a:rPr lang="en-US" sz="4600" b="1">
                <a:solidFill>
                  <a:srgbClr val="2D8BB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Adults: F = 99, M = 109</a:t>
            </a:r>
          </a:p>
          <a:p>
            <a:pPr algn="l">
              <a:lnSpc>
                <a:spcPts val="4324"/>
              </a:lnSpc>
            </a:pPr>
            <a:endParaRPr lang="en-US" sz="4600" b="1">
              <a:solidFill>
                <a:srgbClr val="2D8BBA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  <a:p>
            <a:pPr algn="l">
              <a:lnSpc>
                <a:spcPts val="4324"/>
              </a:lnSpc>
            </a:pPr>
            <a:r>
              <a:rPr lang="en-US" sz="4600" b="1">
                <a:solidFill>
                  <a:srgbClr val="2D8BB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Old: F = 51, M = 65</a:t>
            </a:r>
          </a:p>
          <a:p>
            <a:pPr algn="l">
              <a:lnSpc>
                <a:spcPts val="4324"/>
              </a:lnSpc>
            </a:pPr>
            <a:endParaRPr lang="en-US" sz="4600" b="1">
              <a:solidFill>
                <a:srgbClr val="2D8BBA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  <a:p>
            <a:pPr algn="l">
              <a:lnSpc>
                <a:spcPts val="4324"/>
              </a:lnSpc>
            </a:pPr>
            <a:r>
              <a:rPr lang="en-US" sz="4600" b="1">
                <a:solidFill>
                  <a:srgbClr val="2D8BB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Young Adult: F = 40, M = 48</a:t>
            </a:r>
          </a:p>
          <a:p>
            <a:pPr algn="l">
              <a:lnSpc>
                <a:spcPts val="4324"/>
              </a:lnSpc>
            </a:pPr>
            <a:endParaRPr lang="en-US" sz="4600" b="1">
              <a:solidFill>
                <a:srgbClr val="2D8BBA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  <a:p>
            <a:pPr algn="l">
              <a:lnSpc>
                <a:spcPts val="4324"/>
              </a:lnSpc>
            </a:pPr>
            <a:r>
              <a:rPr lang="en-US" sz="4600" b="1">
                <a:solidFill>
                  <a:srgbClr val="2D8BB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Child: F = 32, M = 34</a:t>
            </a:r>
          </a:p>
          <a:p>
            <a:pPr algn="l">
              <a:lnSpc>
                <a:spcPts val="4324"/>
              </a:lnSpc>
            </a:pPr>
            <a:endParaRPr lang="en-US" sz="4600" b="1">
              <a:solidFill>
                <a:srgbClr val="2D8BBA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  <a:p>
            <a:pPr algn="l">
              <a:lnSpc>
                <a:spcPts val="4324"/>
              </a:lnSpc>
            </a:pPr>
            <a:r>
              <a:rPr lang="en-US" sz="4600" b="1">
                <a:solidFill>
                  <a:srgbClr val="2D8BB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Baby: F = 7, M = 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04138" y="8381716"/>
            <a:ext cx="11756002" cy="10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1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Adults were the most likely to survive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34642" y="431732"/>
            <a:ext cx="11756002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Survivors by Age Group and Gender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10172" y="667833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647349" y="8457446"/>
            <a:ext cx="439987" cy="1161721"/>
          </a:xfrm>
          <a:custGeom>
            <a:avLst/>
            <a:gdLst/>
            <a:ahLst/>
            <a:cxnLst/>
            <a:rect l="l" t="t" r="r" b="b"/>
            <a:pathLst>
              <a:path w="439987" h="1161721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14261" y="618552"/>
            <a:ext cx="833943" cy="820296"/>
          </a:xfrm>
          <a:custGeom>
            <a:avLst/>
            <a:gdLst/>
            <a:ahLst/>
            <a:cxnLst/>
            <a:rect l="l" t="t" r="r" b="b"/>
            <a:pathLst>
              <a:path w="833943" h="820296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773975" y="2196949"/>
            <a:ext cx="5158440" cy="7615019"/>
          </a:xfrm>
          <a:custGeom>
            <a:avLst/>
            <a:gdLst/>
            <a:ahLst/>
            <a:cxnLst/>
            <a:rect l="l" t="t" r="r" b="b"/>
            <a:pathLst>
              <a:path w="5158440" h="7615019">
                <a:moveTo>
                  <a:pt x="0" y="0"/>
                </a:moveTo>
                <a:lnTo>
                  <a:pt x="5158440" y="0"/>
                </a:lnTo>
                <a:lnTo>
                  <a:pt x="5158440" y="7615019"/>
                </a:lnTo>
                <a:lnTo>
                  <a:pt x="0" y="7615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50612" y="991519"/>
            <a:ext cx="10786776" cy="10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1">
                <a:solidFill>
                  <a:srgbClr val="2E3192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Challenges and Opportunities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598" y="4583234"/>
            <a:ext cx="10472314" cy="206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5"/>
              </a:lnSpc>
            </a:pPr>
            <a:r>
              <a:rPr lang="en-US" sz="3918" b="1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Family sizes of 4 and 6 had higher survival</a:t>
            </a:r>
          </a:p>
          <a:p>
            <a:pPr algn="ctr">
              <a:lnSpc>
                <a:spcPts val="5485"/>
              </a:lnSpc>
            </a:pPr>
            <a:endParaRPr lang="en-US" sz="3918" b="1">
              <a:solidFill>
                <a:srgbClr val="2D8BB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5485"/>
              </a:lnSpc>
            </a:pPr>
            <a:r>
              <a:rPr lang="en-US" sz="3918" b="1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Larger sizes (8–9) had low survival rates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256</Words>
  <Application>Microsoft Office PowerPoint</Application>
  <PresentationFormat>Custom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Roboto Bold</vt:lpstr>
      <vt:lpstr>Arial</vt:lpstr>
      <vt:lpstr>Cooper Hewitt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Geometric Modern Financial Report Presentation</dc:title>
  <cp:lastModifiedBy>abdulfattah_1897b</cp:lastModifiedBy>
  <cp:revision>2</cp:revision>
  <dcterms:created xsi:type="dcterms:W3CDTF">2006-08-16T00:00:00Z</dcterms:created>
  <dcterms:modified xsi:type="dcterms:W3CDTF">2025-07-31T14:03:40Z</dcterms:modified>
  <dc:identifier>DAGutY9eSTw</dc:identifier>
</cp:coreProperties>
</file>